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72" r:id="rId2"/>
    <p:sldId id="257" r:id="rId3"/>
    <p:sldId id="276" r:id="rId4"/>
    <p:sldId id="259" r:id="rId5"/>
    <p:sldId id="291" r:id="rId6"/>
    <p:sldId id="281" r:id="rId7"/>
    <p:sldId id="262" r:id="rId8"/>
    <p:sldId id="282" r:id="rId9"/>
    <p:sldId id="292" r:id="rId10"/>
    <p:sldId id="294" r:id="rId11"/>
    <p:sldId id="278" r:id="rId12"/>
    <p:sldId id="286" r:id="rId13"/>
    <p:sldId id="288" r:id="rId14"/>
    <p:sldId id="268" r:id="rId15"/>
    <p:sldId id="290" r:id="rId16"/>
    <p:sldId id="289" r:id="rId17"/>
    <p:sldId id="293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77" autoAdjust="0"/>
  </p:normalViewPr>
  <p:slideViewPr>
    <p:cSldViewPr snapToGrid="0">
      <p:cViewPr varScale="1">
        <p:scale>
          <a:sx n="91" d="100"/>
          <a:sy n="91" d="100"/>
        </p:scale>
        <p:origin x="21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mala\Desktop\Claude%20-%20DNP\Data%20and%20chart%20for%20paper\2025%20Fall%20Stratification%20(2)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mala\Desktop\Claude%20-%20DNP\Data%20and%20chart%20for%20paper\2025%20Fall%20Stratification%20(2)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b="1" dirty="0"/>
              <a:t>Secondary Outcome</a:t>
            </a:r>
            <a:r>
              <a:rPr lang="en-US" dirty="0"/>
              <a:t>: Monthly ED fall rate per 1,000 visits </a:t>
            </a:r>
          </a:p>
          <a:p>
            <a:pPr>
              <a:defRPr/>
            </a:pPr>
            <a:r>
              <a:rPr lang="en-US" dirty="0"/>
              <a:t>(all falls with exclusions), Jan–Dec 15, 2025, with go-live indicated.</a:t>
            </a:r>
          </a:p>
        </c:rich>
      </c:tx>
      <c:layout>
        <c:manualLayout>
          <c:xMode val="edge"/>
          <c:yMode val="edge"/>
          <c:x val="0.1396860266933912"/>
          <c:y val="3.98019637207414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5400" cap="flat" cmpd="dbl" algn="ctr">
              <a:solidFill>
                <a:schemeClr val="accent1">
                  <a:alpha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'Falls with Exclusions'!$B$1:$B$13</c:f>
              <c:strCache>
                <c:ptCount val="13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 1-14</c:v>
                </c:pt>
                <c:pt idx="8">
                  <c:v>Aug 15-31</c:v>
                </c:pt>
                <c:pt idx="9">
                  <c:v>Sep</c:v>
                </c:pt>
                <c:pt idx="10">
                  <c:v>Oct</c:v>
                </c:pt>
                <c:pt idx="11">
                  <c:v>Nov</c:v>
                </c:pt>
                <c:pt idx="12">
                  <c:v>Dec</c:v>
                </c:pt>
              </c:strCache>
            </c:strRef>
          </c:cat>
          <c:val>
            <c:numRef>
              <c:f>'Falls with Exclusions'!$A$1:$A$13</c:f>
              <c:numCache>
                <c:formatCode>General</c:formatCode>
                <c:ptCount val="13"/>
                <c:pt idx="0">
                  <c:v>1.05</c:v>
                </c:pt>
                <c:pt idx="1">
                  <c:v>0.73</c:v>
                </c:pt>
                <c:pt idx="2">
                  <c:v>0.31</c:v>
                </c:pt>
                <c:pt idx="3">
                  <c:v>0.3</c:v>
                </c:pt>
                <c:pt idx="4">
                  <c:v>0.59</c:v>
                </c:pt>
                <c:pt idx="5">
                  <c:v>0.84</c:v>
                </c:pt>
                <c:pt idx="6">
                  <c:v>0.85</c:v>
                </c:pt>
                <c:pt idx="7">
                  <c:v>0.18</c:v>
                </c:pt>
                <c:pt idx="8">
                  <c:v>0</c:v>
                </c:pt>
                <c:pt idx="9">
                  <c:v>0.52</c:v>
                </c:pt>
                <c:pt idx="10">
                  <c:v>0.32</c:v>
                </c:pt>
                <c:pt idx="11">
                  <c:v>0.56000000000000005</c:v>
                </c:pt>
                <c:pt idx="12">
                  <c:v>0.65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23-4CF1-B2BA-01F5D9C4293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763387263"/>
        <c:axId val="1763387743"/>
      </c:lineChart>
      <c:catAx>
        <c:axId val="17633872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MONTH</a:t>
                </a:r>
                <a:r>
                  <a:rPr lang="en-US" sz="1800" baseline="0"/>
                  <a:t> (2025)</a:t>
                </a:r>
                <a:endParaRPr lang="en-US" sz="1800"/>
              </a:p>
            </c:rich>
          </c:tx>
          <c:layout>
            <c:manualLayout>
              <c:xMode val="edge"/>
              <c:yMode val="edge"/>
              <c:x val="0.43372922134733155"/>
              <c:y val="0.855841225746946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2700000" spcFirstLastPara="1" vertOverflow="ellipsis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3387743"/>
        <c:crosses val="autoZero"/>
        <c:auto val="1"/>
        <c:lblAlgn val="ctr"/>
        <c:lblOffset val="100"/>
        <c:tickMarkSkip val="1"/>
        <c:noMultiLvlLbl val="0"/>
      </c:catAx>
      <c:valAx>
        <c:axId val="176338774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Fall per 1000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763387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2400" dirty="0"/>
              <a:t>Monthly ED fall rate per 1,000 visits (all falls), Jan–Dec 15, 2025, with go-live indicated.</a:t>
            </a:r>
          </a:p>
        </c:rich>
      </c:tx>
      <c:layout>
        <c:manualLayout>
          <c:xMode val="edge"/>
          <c:yMode val="edge"/>
          <c:x val="9.0574296769604837E-2"/>
          <c:y val="2.42424242424242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5400" cap="flat" cmpd="dbl" algn="ctr">
              <a:solidFill>
                <a:schemeClr val="accent1">
                  <a:alpha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'All Falls'!$B$1:$B$13</c:f>
              <c:strCache>
                <c:ptCount val="13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 1-14</c:v>
                </c:pt>
                <c:pt idx="8">
                  <c:v>Aug 15-31</c:v>
                </c:pt>
                <c:pt idx="9">
                  <c:v>Sep</c:v>
                </c:pt>
                <c:pt idx="10">
                  <c:v>Oct</c:v>
                </c:pt>
                <c:pt idx="11">
                  <c:v>Nov</c:v>
                </c:pt>
                <c:pt idx="12">
                  <c:v>Dec</c:v>
                </c:pt>
              </c:strCache>
            </c:strRef>
          </c:cat>
          <c:val>
            <c:numRef>
              <c:f>'All Falls'!$A$1:$A$13</c:f>
              <c:numCache>
                <c:formatCode>General</c:formatCode>
                <c:ptCount val="13"/>
                <c:pt idx="0">
                  <c:v>1.34</c:v>
                </c:pt>
                <c:pt idx="1">
                  <c:v>0.73</c:v>
                </c:pt>
                <c:pt idx="2">
                  <c:v>0.62</c:v>
                </c:pt>
                <c:pt idx="3">
                  <c:v>0.71</c:v>
                </c:pt>
                <c:pt idx="4">
                  <c:v>0.79</c:v>
                </c:pt>
                <c:pt idx="5">
                  <c:v>1.05</c:v>
                </c:pt>
                <c:pt idx="6">
                  <c:v>0.85</c:v>
                </c:pt>
                <c:pt idx="7">
                  <c:v>0.95</c:v>
                </c:pt>
                <c:pt idx="8">
                  <c:v>0.24</c:v>
                </c:pt>
                <c:pt idx="9">
                  <c:v>0.82</c:v>
                </c:pt>
                <c:pt idx="10">
                  <c:v>0.75</c:v>
                </c:pt>
                <c:pt idx="11">
                  <c:v>0.78</c:v>
                </c:pt>
                <c:pt idx="12">
                  <c:v>0.87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D3-45C4-A111-FCB07E0D4DF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763387263"/>
        <c:axId val="1763387743"/>
      </c:lineChart>
      <c:catAx>
        <c:axId val="17633872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MONTH</a:t>
                </a:r>
                <a:r>
                  <a:rPr lang="en-US" baseline="0"/>
                  <a:t> (2025)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2700000" spcFirstLastPara="1" vertOverflow="ellipsis" wrap="square" anchor="ctr" anchorCtr="1"/>
          <a:lstStyle/>
          <a:p>
            <a:pPr>
              <a:defRPr sz="18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3387743"/>
        <c:crosses val="autoZero"/>
        <c:auto val="0"/>
        <c:lblAlgn val="ctr"/>
        <c:lblOffset val="100"/>
        <c:tickMarkSkip val="1"/>
        <c:noMultiLvlLbl val="0"/>
      </c:catAx>
      <c:valAx>
        <c:axId val="176338774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Fall per 1000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763387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flat" cmpd="dbl" algn="ctr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34925" cap="flat" cmpd="dbl" algn="ctr">
        <a:solidFill>
          <a:schemeClr val="phClr">
            <a:lumMod val="75000"/>
            <a:alpha val="70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kern="1200" spc="0" normalizeH="0" baseline="0"/>
  </cs:title>
  <cs:trendline>
    <cs:lnRef idx="0">
      <cs:styleClr val="0"/>
    </cs:lnRef>
    <cs:fillRef idx="0"/>
    <cs:effectRef idx="0"/>
    <cs:fontRef idx="minor">
      <a:schemeClr val="tx1"/>
    </cs:fontRef>
    <cs:spPr>
      <a:ln w="38100" cap="rnd" cmpd="sng" algn="ctr">
        <a:solidFill>
          <a:schemeClr val="phClr">
            <a:lumMod val="75000"/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flat" cmpd="dbl" algn="ctr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34925" cap="flat" cmpd="dbl" algn="ctr">
        <a:solidFill>
          <a:schemeClr val="phClr">
            <a:lumMod val="75000"/>
            <a:alpha val="70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kern="1200" spc="0" normalizeH="0" baseline="0"/>
  </cs:title>
  <cs:trendline>
    <cs:lnRef idx="0">
      <cs:styleClr val="0"/>
    </cs:lnRef>
    <cs:fillRef idx="0"/>
    <cs:effectRef idx="0"/>
    <cs:fontRef idx="minor">
      <a:schemeClr val="tx1"/>
    </cs:fontRef>
    <cs:spPr>
      <a:ln w="38100" cap="rnd" cmpd="sng" algn="ctr">
        <a:solidFill>
          <a:schemeClr val="phClr">
            <a:lumMod val="75000"/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0.64368</cdr:x>
      <cdr:y>0.45028</cdr:y>
    </cdr:from>
    <cdr:to>
      <cdr:x>0.65546</cdr:x>
      <cdr:y>0.66024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450A5E5C-50DE-B469-E9F8-219581704645}"/>
            </a:ext>
          </a:extLst>
        </cdr:cNvPr>
        <cdr:cNvCxnSpPr/>
      </cdr:nvCxnSpPr>
      <cdr:spPr>
        <a:xfrm xmlns:a="http://schemas.openxmlformats.org/drawingml/2006/main">
          <a:off x="5885814" y="2180775"/>
          <a:ext cx="107716" cy="101686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0.57276</cdr:x>
      <cdr:y>0.29247</cdr:y>
    </cdr:from>
    <cdr:to>
      <cdr:x>0.72004</cdr:x>
      <cdr:y>0.45838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88685FC6-0564-7665-09B9-BD1C77963210}"/>
            </a:ext>
          </a:extLst>
        </cdr:cNvPr>
        <cdr:cNvSpPr txBox="1"/>
      </cdr:nvSpPr>
      <cdr:spPr>
        <a:xfrm xmlns:a="http://schemas.openxmlformats.org/drawingml/2006/main">
          <a:off x="5237359" y="1416461"/>
          <a:ext cx="1346728" cy="8035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rgbClr val="FF0000"/>
              </a:solidFill>
            </a:rPr>
            <a:t>Go-live 8/15/2025 (mid-August)</a:t>
          </a:r>
          <a:endParaRPr lang="en-US" sz="1400" b="1" kern="1200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0.67158</cdr:x>
      <cdr:y>0.60549</cdr:y>
    </cdr:from>
    <cdr:to>
      <cdr:x>0.77053</cdr:x>
      <cdr:y>0.62919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450A5E5C-50DE-B469-E9F8-219581704645}"/>
            </a:ext>
          </a:extLst>
        </cdr:cNvPr>
        <cdr:cNvCxnSpPr/>
      </cdr:nvCxnSpPr>
      <cdr:spPr>
        <a:xfrm xmlns:a="http://schemas.openxmlformats.org/drawingml/2006/main" flipV="1">
          <a:off x="6140919" y="2762450"/>
          <a:ext cx="904775" cy="10814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0.77978</cdr:x>
      <cdr:y>0.5346</cdr:y>
    </cdr:from>
    <cdr:to>
      <cdr:x>1</cdr:x>
      <cdr:y>0.70051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88685FC6-0564-7665-09B9-BD1C77963210}"/>
            </a:ext>
          </a:extLst>
        </cdr:cNvPr>
        <cdr:cNvSpPr txBox="1"/>
      </cdr:nvSpPr>
      <cdr:spPr>
        <a:xfrm xmlns:a="http://schemas.openxmlformats.org/drawingml/2006/main">
          <a:off x="7130266" y="2439044"/>
          <a:ext cx="2013733" cy="756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/>
            <a:t>Go-live 8/15/2025 (mid-August)</a:t>
          </a:r>
          <a:endParaRPr lang="en-US" sz="1800" kern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B4856-B401-41CA-9C6B-7E0C8425B29E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103A4-F9D1-47FA-89E6-B008B3D19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05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 Doctoral Project Oral Defense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103A4-F9D1-47FA-89E6-B008B3D190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61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F11DF-F5AB-9BCB-0AA4-A77A8FE0F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214090-BE71-B317-23E6-723633EF20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A3BA05-9752-C0E9-D51A-D45742CF11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Across 1,189 paired encounters, MEDFRAT identified significantly more at-risk patients than SCHMID, with discordant classifications strongly favoring MEDFRAT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Matched-pairs OR = 13.92 (95% CI 9.28, 20.89)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190A1-428F-1278-E652-AEBA30368C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103A4-F9D1-47FA-89E6-B008B3D190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36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Falls were rare events. These data are descriptive and not the primary effectiveness test.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</a:t>
            </a:r>
            <a:r>
              <a:rPr lang="en-US" b="1" dirty="0"/>
              <a:t>Hawthorne Effect</a:t>
            </a:r>
            <a:r>
              <a:rPr lang="en-US" dirty="0"/>
              <a:t> is when people change their behavior because they know they're being observed or studied – not because of the intervention itself, but because they feel watched.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103A4-F9D1-47FA-89E6-B008B3D190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04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06A1A-9188-37AB-3C09-A7D6669C8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DC2415-7E0C-59CB-ACC9-90830952A8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DFF4CF-9583-8257-93E4-75F25AE9E2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Hawthorne Effect</a:t>
            </a:r>
            <a:r>
              <a:rPr lang="en-US" dirty="0"/>
              <a:t> is when people change their behavior because they know they're being observed or studied – not because of the intervention itself, but because they feel watched.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13BB6-C238-1682-E9AB-22E4684B16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103A4-F9D1-47FA-89E6-B008B3D190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94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FE5D9-9DC5-7658-85E9-7FE7BD51F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3D85C3-D0DA-F4A7-DD39-10FAE6597A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97A480-9784-AC90-FA37-8D9B992CDA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5288C3-6C47-4125-03AF-6915B56E18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103A4-F9D1-47FA-89E6-B008B3D190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93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103A4-F9D1-47FA-89E6-B008B3D190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70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C077B-CFAB-91D5-2D09-FE03FB790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8DA5D9-CD85-C4BB-3631-A1818336A8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A6921D-9F3E-F426-CAD3-9FDD6498AC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A93B35-3307-1AD0-6913-1CCA7F0EB8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103A4-F9D1-47FA-89E6-B008B3D1901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77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65777-F383-01CF-E708-345B352D6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49AEF4-6264-BC95-250F-1DD651EE37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9A2251-41A5-381C-E1A0-5677384825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A6F3E-7AB0-3374-B66C-DC00C292C0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103A4-F9D1-47FA-89E6-B008B3D190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094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0B643-25DD-E67F-12A3-C7393CF99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8DB32D-4565-3807-DFC0-F8B15D0E19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F36D50-2640-6327-A823-1588172B39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3E426E-15FC-82C1-F3F2-88F57E532C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103A4-F9D1-47FA-89E6-B008B3D1901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997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103A4-F9D1-47FA-89E6-B008B3D1901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23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103A4-F9D1-47FA-89E6-B008B3D190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47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103A4-F9D1-47FA-89E6-B008B3D190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78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103A4-F9D1-47FA-89E6-B008B3D190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95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D0E70-12EF-39B9-6B13-AD55B3A09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B4C2F9-6EFB-501F-A19D-571495D5DC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69D43B-E0AB-A3B7-1BDE-FA3551B19C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FF63C-4FA2-3B48-A2E5-0B2F45A547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103A4-F9D1-47FA-89E6-B008B3D190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97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160BB-6532-EF12-95A3-BB63C9C96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D34498-731D-3FA5-DD4F-5E0CC7B72E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6C42F4-4C12-019A-9830-AE7EBEB962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AC10F-7252-E1FB-4EC5-72B7152453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103A4-F9D1-47FA-89E6-B008B3D190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103A4-F9D1-47FA-89E6-B008B3D190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96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DA66A-32F0-0E6F-EAFC-B0793D79D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F2933E-B304-3B70-9646-9C361742EA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79DE35-7EBD-392A-58DB-A5814AF62F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DDE845-5E0E-69F5-9924-D6F9D5131B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103A4-F9D1-47FA-89E6-B008B3D190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76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00E7E-A376-3358-B27C-85545FB2D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6AB284-CA3F-62B7-2FC9-8459B2A396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6C2246-0BF2-36C7-33C8-ACA62DE7B4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Across 1,189 paired encounters, MEDFRAT identified significantly more at-risk patients than SCHMID, with discordant classifications strongly favoring MEDFRAT. </a:t>
            </a:r>
          </a:p>
          <a:p>
            <a:r>
              <a:rPr lang="en-US" dirty="0"/>
              <a:t>Discordant pairs reveal the mechanism: 348 MEDFRAT-only vs 25 Schmid-only – a 13.8:1 ratio heavily favoring MEDFRAT. This disproportionate disagreement is what drives the chi-squared result of 277.97."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Matched-pairs OR = 13.92 (95% CI 9.28, 20.89)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C8C8E4-D2F8-A8C3-08F2-DC9D8F22EA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103A4-F9D1-47FA-89E6-B008B3D190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31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69C09-6B5C-50EA-F943-AF638D46C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28676"/>
            <a:ext cx="8229600" cy="5297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300" b="1" dirty="0"/>
              <a:t>Preventing High–Risk Falls in</a:t>
            </a:r>
            <a:br>
              <a:rPr lang="en-US" sz="4300" b="1" dirty="0"/>
            </a:br>
            <a:r>
              <a:rPr lang="en-US" sz="4300" b="1" dirty="0"/>
              <a:t>The Emergency Department</a:t>
            </a:r>
          </a:p>
          <a:p>
            <a:pPr marL="0" indent="0">
              <a:buNone/>
            </a:pPr>
            <a:r>
              <a:rPr lang="en-US" sz="3000" b="1" dirty="0">
                <a:solidFill>
                  <a:srgbClr val="FF0000"/>
                </a:solidFill>
              </a:rPr>
              <a:t>Implementation of the MEDFRAT</a:t>
            </a:r>
          </a:p>
          <a:p>
            <a:pPr marL="0" indent="0">
              <a:buNone/>
            </a:pPr>
            <a:r>
              <a:rPr lang="en-US" sz="3000" b="1" dirty="0">
                <a:solidFill>
                  <a:srgbClr val="FF0000"/>
                </a:solidFill>
              </a:rPr>
              <a:t>Fall Risk Assessment Tool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/>
              <a:t>David Malarkey, DNP(c), RN, PHN, CEN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/>
              <a:t>California State University, Fresno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/>
              <a:t>Doctor of Nursing Practice Program</a:t>
            </a:r>
          </a:p>
        </p:txBody>
      </p:sp>
      <p:pic>
        <p:nvPicPr>
          <p:cNvPr id="10" name="Picture 9" descr="A black and white image of a person running&#10;&#10;AI-generated content may be incorrect.">
            <a:extLst>
              <a:ext uri="{FF2B5EF4-FFF2-40B4-BE49-F238E27FC236}">
                <a16:creationId xmlns:a16="http://schemas.microsoft.com/office/drawing/2014/main" id="{D870BE04-71E0-5826-AA9E-B8BCC1B37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570" y="2606802"/>
            <a:ext cx="279082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47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7472C-58D3-B7EA-8590-B9F3758A6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F776-86B2-F7C1-E6B3-3BF474137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Primary Outcome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36A6F-0956-504A-C7D3-D4D655F2F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46098"/>
            <a:ext cx="5705475" cy="501190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en-US" sz="1000" dirty="0">
              <a:latin typeface="+mj-lt"/>
            </a:endParaRPr>
          </a:p>
          <a:p>
            <a:pPr marL="342900" lvl="1"/>
            <a:r>
              <a:rPr lang="en-US" b="1" dirty="0"/>
              <a:t>McNemar’s test: </a:t>
            </a:r>
          </a:p>
          <a:p>
            <a:pPr marL="742950" lvl="2"/>
            <a:r>
              <a:rPr lang="en-US" dirty="0"/>
              <a:t>χ²(1) = </a:t>
            </a:r>
            <a:r>
              <a:rPr lang="en-US" b="1" dirty="0"/>
              <a:t>277.97, </a:t>
            </a:r>
            <a:r>
              <a:rPr lang="en-US" dirty="0"/>
              <a:t> </a:t>
            </a:r>
          </a:p>
          <a:p>
            <a:pPr marL="1200150" lvl="3"/>
            <a:r>
              <a:rPr lang="en-US" sz="2400" dirty="0"/>
              <a:t>(Critical threshold</a:t>
            </a:r>
            <a:r>
              <a:rPr lang="en-US" sz="2400" b="1" dirty="0"/>
              <a:t> 3.84</a:t>
            </a:r>
            <a:r>
              <a:rPr lang="en-US" sz="2400" dirty="0"/>
              <a:t>)</a:t>
            </a:r>
            <a:r>
              <a:rPr lang="en-US" sz="2400" b="1" dirty="0"/>
              <a:t> </a:t>
            </a:r>
            <a:r>
              <a:rPr lang="en-US" sz="2400" dirty="0"/>
              <a:t>p &lt; </a:t>
            </a:r>
            <a:r>
              <a:rPr lang="en-US" sz="2400" b="1" dirty="0"/>
              <a:t>0.001</a:t>
            </a:r>
          </a:p>
          <a:p>
            <a:pPr marL="971550" lvl="3" indent="0">
              <a:buNone/>
            </a:pPr>
            <a:endParaRPr lang="en-US" sz="2400" b="1" dirty="0"/>
          </a:p>
          <a:p>
            <a:pPr marL="742950" lvl="2"/>
            <a:r>
              <a:rPr lang="en-US" dirty="0"/>
              <a:t>Discordant pairs </a:t>
            </a:r>
          </a:p>
          <a:p>
            <a:pPr marL="1200150" lvl="3"/>
            <a:r>
              <a:rPr lang="en-US" dirty="0"/>
              <a:t>Odds ratio </a:t>
            </a:r>
            <a:r>
              <a:rPr lang="en-US" b="1" dirty="0"/>
              <a:t>13.92</a:t>
            </a:r>
            <a:r>
              <a:rPr lang="en-US" dirty="0"/>
              <a:t> </a:t>
            </a:r>
          </a:p>
          <a:p>
            <a:pPr marL="514350" lvl="2" indent="0">
              <a:buNone/>
            </a:pPr>
            <a:endParaRPr lang="en-US" dirty="0"/>
          </a:p>
          <a:p>
            <a:pPr marL="742950" lvl="2"/>
            <a:r>
              <a:rPr lang="en-US" dirty="0"/>
              <a:t>Confidence Interval  </a:t>
            </a:r>
            <a:r>
              <a:rPr lang="en-US" b="1" dirty="0"/>
              <a:t>9.28 to 20.89</a:t>
            </a:r>
            <a:r>
              <a:rPr lang="en-US" dirty="0"/>
              <a:t> </a:t>
            </a:r>
            <a:endParaRPr lang="en-US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63C527-611A-98F1-FA74-1C4798FB2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475" y="2074880"/>
            <a:ext cx="3093682" cy="27082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5E3E51-0B3B-E3A1-B088-17D962C2F681}"/>
              </a:ext>
            </a:extLst>
          </p:cNvPr>
          <p:cNvSpPr txBox="1"/>
          <p:nvPr/>
        </p:nvSpPr>
        <p:spPr>
          <a:xfrm>
            <a:off x="0" y="1045879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MEDFRAT Identified </a:t>
            </a:r>
            <a:r>
              <a:rPr lang="en-US" sz="2800" b="1" dirty="0"/>
              <a:t>More</a:t>
            </a:r>
            <a:r>
              <a:rPr lang="en-US" sz="2800" dirty="0"/>
              <a:t> At-Risk Encounters Than Schmid</a:t>
            </a:r>
            <a:endParaRPr lang="en-US" altLang="en-US" sz="28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5B739A-B1AF-79A1-CB64-8E6ECFF42230}"/>
              </a:ext>
            </a:extLst>
          </p:cNvPr>
          <p:cNvSpPr txBox="1"/>
          <p:nvPr/>
        </p:nvSpPr>
        <p:spPr>
          <a:xfrm>
            <a:off x="6411311" y="6463862"/>
            <a:ext cx="2732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Selling points to Academics</a:t>
            </a:r>
          </a:p>
        </p:txBody>
      </p:sp>
    </p:spTree>
    <p:extLst>
      <p:ext uri="{BB962C8B-B14F-4D97-AF65-F5344CB8AC3E}">
        <p14:creationId xmlns:p14="http://schemas.microsoft.com/office/powerpoint/2010/main" val="3053597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62D0410-A5C2-4E0B-9515-90C2AE6584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7256134"/>
              </p:ext>
            </p:extLst>
          </p:nvPr>
        </p:nvGraphicFramePr>
        <p:xfrm>
          <a:off x="0" y="-132607"/>
          <a:ext cx="9144000" cy="475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5C693BD-4EFD-3200-EAC9-F8C3524D8D69}"/>
              </a:ext>
            </a:extLst>
          </p:cNvPr>
          <p:cNvSpPr txBox="1"/>
          <p:nvPr/>
        </p:nvSpPr>
        <p:spPr>
          <a:xfrm>
            <a:off x="0" y="4287829"/>
            <a:ext cx="91439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Baseline Falls (Jan 1 – June 30) </a:t>
            </a:r>
            <a:r>
              <a:rPr lang="en-US" sz="2200" b="1" dirty="0"/>
              <a:t>38</a:t>
            </a:r>
            <a:r>
              <a:rPr lang="en-US" sz="2200" dirty="0"/>
              <a:t> falls per 59,070 visits = </a:t>
            </a:r>
            <a:r>
              <a:rPr lang="en-US" sz="2200" b="1" dirty="0">
                <a:solidFill>
                  <a:srgbClr val="FF0000"/>
                </a:solidFill>
              </a:rPr>
              <a:t>0.64 falls per 1000</a:t>
            </a:r>
          </a:p>
          <a:p>
            <a:r>
              <a:rPr lang="en-US" sz="2200" dirty="0"/>
              <a:t>Go-Live (Aug 15 – Dec 15) </a:t>
            </a:r>
            <a:r>
              <a:rPr lang="en-US" sz="2200" b="1" dirty="0"/>
              <a:t>15</a:t>
            </a:r>
            <a:r>
              <a:rPr lang="en-US" sz="2200" dirty="0"/>
              <a:t> falls per 38,171 visits = </a:t>
            </a:r>
            <a:r>
              <a:rPr lang="en-US" sz="2200" b="1" dirty="0">
                <a:solidFill>
                  <a:srgbClr val="FF0000"/>
                </a:solidFill>
              </a:rPr>
              <a:t>0.39 Falls per 1000</a:t>
            </a:r>
          </a:p>
          <a:p>
            <a:endParaRPr lang="en-US" sz="2200" dirty="0"/>
          </a:p>
          <a:p>
            <a:r>
              <a:rPr lang="en-US" sz="2200" b="1" dirty="0">
                <a:solidFill>
                  <a:srgbClr val="FF0000"/>
                </a:solidFill>
              </a:rPr>
              <a:t>39.1% decrease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/>
              <a:t>in falls per 1,000 visits from baseline to go-live.</a:t>
            </a:r>
          </a:p>
          <a:p>
            <a:r>
              <a:rPr lang="en-US" sz="2200" dirty="0"/>
              <a:t>Absolute change is </a:t>
            </a:r>
            <a:r>
              <a:rPr lang="en-US" sz="2200" b="1" dirty="0"/>
              <a:t>-0.25 falls per 1,000</a:t>
            </a:r>
            <a:r>
              <a:rPr lang="en-US" sz="2200" dirty="0"/>
              <a:t>.</a:t>
            </a:r>
          </a:p>
          <a:p>
            <a:endParaRPr lang="en-US" sz="2200" dirty="0"/>
          </a:p>
          <a:p>
            <a:r>
              <a:rPr lang="en-US" dirty="0"/>
              <a:t>*** Falls were rare events. These data are descriptive and not the primary effectiveness test.</a:t>
            </a:r>
          </a:p>
        </p:txBody>
      </p:sp>
    </p:spTree>
    <p:extLst>
      <p:ext uri="{BB962C8B-B14F-4D97-AF65-F5344CB8AC3E}">
        <p14:creationId xmlns:p14="http://schemas.microsoft.com/office/powerpoint/2010/main" val="1133578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E5E416F-2C44-36B1-5F68-FC9496462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B3FD2C3-5C82-82F2-3F3E-D4B83642338E}"/>
              </a:ext>
            </a:extLst>
          </p:cNvPr>
          <p:cNvSpPr txBox="1"/>
          <p:nvPr/>
        </p:nvSpPr>
        <p:spPr>
          <a:xfrm>
            <a:off x="-1" y="4710546"/>
            <a:ext cx="914399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Baseline Falls (Jan 1 – June 30) </a:t>
            </a:r>
            <a:r>
              <a:rPr lang="en-US" sz="2200" b="1" dirty="0"/>
              <a:t>51</a:t>
            </a:r>
            <a:r>
              <a:rPr lang="en-US" sz="2200" dirty="0"/>
              <a:t> falls per 59,070 visits = </a:t>
            </a:r>
            <a:r>
              <a:rPr lang="en-US" sz="2200" dirty="0">
                <a:solidFill>
                  <a:srgbClr val="FF0000"/>
                </a:solidFill>
              </a:rPr>
              <a:t>0.86 falls per 1000</a:t>
            </a:r>
          </a:p>
          <a:p>
            <a:r>
              <a:rPr lang="en-US" sz="2200" dirty="0"/>
              <a:t>Go-Live (Aug 15 – Dec 15) </a:t>
            </a:r>
            <a:r>
              <a:rPr lang="en-US" sz="2200" b="1" dirty="0"/>
              <a:t>26</a:t>
            </a:r>
            <a:r>
              <a:rPr lang="en-US" sz="2200" dirty="0"/>
              <a:t> falls per 38,171 visits = </a:t>
            </a:r>
            <a:r>
              <a:rPr lang="en-US" sz="2200" dirty="0">
                <a:solidFill>
                  <a:srgbClr val="FF0000"/>
                </a:solidFill>
              </a:rPr>
              <a:t>0.68 Falls per 1000</a:t>
            </a:r>
          </a:p>
          <a:p>
            <a:endParaRPr lang="en-US" sz="2200" dirty="0"/>
          </a:p>
          <a:p>
            <a:r>
              <a:rPr lang="en-US" sz="2200" b="1" dirty="0">
                <a:solidFill>
                  <a:srgbClr val="FF0000"/>
                </a:solidFill>
              </a:rPr>
              <a:t>20.9% decrease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/>
              <a:t>in falls per 1,000 visits from baseline to go-live.</a:t>
            </a:r>
          </a:p>
          <a:p>
            <a:r>
              <a:rPr lang="en-US" sz="2200" dirty="0"/>
              <a:t>Absolute change is </a:t>
            </a:r>
            <a:r>
              <a:rPr lang="en-US" sz="2200" b="1" dirty="0"/>
              <a:t>-0.18 falls per 1,000</a:t>
            </a:r>
            <a:r>
              <a:rPr lang="en-US" sz="2200" dirty="0"/>
              <a:t>.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23A5F15-5FD8-E154-2479-6AE193525D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627553"/>
              </p:ext>
            </p:extLst>
          </p:nvPr>
        </p:nvGraphicFramePr>
        <p:xfrm>
          <a:off x="-1" y="1"/>
          <a:ext cx="9143999" cy="4562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7743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6A3CC-8471-5335-C05B-F41B502C2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49835-54C3-A885-DECF-95FDD09B0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Discussion / Outcomes</a:t>
            </a:r>
            <a:endParaRPr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51CFDB0-20D5-7002-B6AE-DA84830FB0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092976"/>
            <a:ext cx="8229600" cy="467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MEDFRAT identified more at-risk encounters</a:t>
            </a:r>
            <a:r>
              <a:rPr lang="en-US" sz="2400" dirty="0"/>
              <a:t> than Schmid</a:t>
            </a:r>
          </a:p>
          <a:p>
            <a:pPr lvl="1"/>
            <a:r>
              <a:rPr lang="fr-FR" sz="2000" dirty="0"/>
              <a:t>55.7% vs 28.5% (</a:t>
            </a:r>
            <a:r>
              <a:rPr lang="fr-FR" sz="2000" b="1" dirty="0"/>
              <a:t>+27.2 percentage points</a:t>
            </a:r>
            <a:r>
              <a:rPr lang="fr-FR" sz="2000" dirty="0"/>
              <a:t>)</a:t>
            </a:r>
          </a:p>
          <a:p>
            <a:pPr marL="457200" lvl="1" indent="0">
              <a:buNone/>
            </a:pPr>
            <a:endParaRPr lang="fr-FR" sz="1200" dirty="0"/>
          </a:p>
          <a:p>
            <a:pPr lvl="1"/>
            <a:r>
              <a:rPr lang="en-US" sz="2000" dirty="0"/>
              <a:t>chi-squared = </a:t>
            </a:r>
            <a:r>
              <a:rPr lang="en-US" sz="2000" b="1" dirty="0"/>
              <a:t>277.97 </a:t>
            </a:r>
            <a:r>
              <a:rPr lang="en-US" sz="2000" dirty="0"/>
              <a:t> 				</a:t>
            </a:r>
            <a:r>
              <a:rPr lang="en-US" sz="1400" dirty="0"/>
              <a:t>(Difference confirmed beyond chance)</a:t>
            </a:r>
          </a:p>
          <a:p>
            <a:pPr lvl="1"/>
            <a:r>
              <a:rPr lang="en-US" sz="2000" dirty="0"/>
              <a:t>Odds Ratio = </a:t>
            </a:r>
            <a:r>
              <a:rPr lang="en-US" sz="2000" b="1" dirty="0"/>
              <a:t>13.92</a:t>
            </a:r>
            <a:r>
              <a:rPr lang="en-US" sz="2000" dirty="0"/>
              <a:t>, 95%  			</a:t>
            </a:r>
            <a:r>
              <a:rPr lang="en-US" sz="1400" dirty="0"/>
              <a:t>(Fourteen times more likely to be detected)</a:t>
            </a:r>
          </a:p>
          <a:p>
            <a:pPr lvl="1"/>
            <a:r>
              <a:rPr lang="en-US" sz="2000" dirty="0"/>
              <a:t>Confidence Interval = </a:t>
            </a:r>
            <a:r>
              <a:rPr lang="en-US" sz="2000" b="1" dirty="0"/>
              <a:t>9.28-20.89 	</a:t>
            </a:r>
            <a:r>
              <a:rPr lang="en-US" sz="1400" dirty="0"/>
              <a:t>(Precise and reproducible finding)</a:t>
            </a:r>
            <a:endParaRPr lang="fr-FR" sz="1400" dirty="0"/>
          </a:p>
          <a:p>
            <a:pPr marL="457200" lvl="1" indent="0">
              <a:buNone/>
            </a:pPr>
            <a:endParaRPr lang="fr-FR" sz="1000" dirty="0"/>
          </a:p>
          <a:p>
            <a:pPr marL="457200" lvl="1" indent="0">
              <a:buNone/>
            </a:pPr>
            <a:endParaRPr lang="fr-FR" sz="1000" dirty="0"/>
          </a:p>
          <a:p>
            <a:r>
              <a:rPr lang="en-US" sz="2400" dirty="0"/>
              <a:t>Most Disagreement was </a:t>
            </a:r>
            <a:r>
              <a:rPr lang="en-US" sz="2400" b="1" dirty="0"/>
              <a:t>MEDFRAT-only</a:t>
            </a:r>
            <a:r>
              <a:rPr lang="en-US" sz="2400" dirty="0"/>
              <a:t> Risk Identification</a:t>
            </a:r>
          </a:p>
          <a:p>
            <a:pPr lvl="1"/>
            <a:r>
              <a:rPr lang="en-US" sz="2000" dirty="0"/>
              <a:t>29.3% MEDFRAT-only vs 2.1% Schmid-only</a:t>
            </a:r>
          </a:p>
          <a:p>
            <a:pPr marL="457200" lvl="1" indent="0">
              <a:buNone/>
            </a:pPr>
            <a:endParaRPr lang="en-US" sz="1000" dirty="0"/>
          </a:p>
          <a:p>
            <a:pPr marL="457200" lvl="1" indent="0">
              <a:buNone/>
            </a:pPr>
            <a:endParaRPr lang="en-US" sz="1000" dirty="0"/>
          </a:p>
          <a:p>
            <a:r>
              <a:rPr lang="en-US" sz="2400" dirty="0"/>
              <a:t>Findings support that ED Fall Risk is often </a:t>
            </a:r>
            <a:r>
              <a:rPr lang="en-US" sz="2400" b="1" dirty="0"/>
              <a:t>Transient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under-detected by inpatient-derived screening</a:t>
            </a:r>
          </a:p>
        </p:txBody>
      </p:sp>
    </p:spTree>
    <p:extLst>
      <p:ext uri="{BB962C8B-B14F-4D97-AF65-F5344CB8AC3E}">
        <p14:creationId xmlns:p14="http://schemas.microsoft.com/office/powerpoint/2010/main" val="1992171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dirty="0"/>
              <a:t>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2848"/>
            <a:ext cx="8686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Single-site QI project</a:t>
            </a:r>
          </a:p>
          <a:p>
            <a:pPr lvl="1"/>
            <a:r>
              <a:rPr lang="en-US" dirty="0"/>
              <a:t>Local workflow influences results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sz="1000" dirty="0"/>
          </a:p>
          <a:p>
            <a:r>
              <a:rPr lang="en-US" dirty="0"/>
              <a:t>Pre/post windows differ seasonally </a:t>
            </a:r>
          </a:p>
          <a:p>
            <a:pPr lvl="1"/>
            <a:r>
              <a:rPr lang="en-US" dirty="0"/>
              <a:t>Go-live mid-month</a:t>
            </a:r>
          </a:p>
          <a:p>
            <a:pPr lvl="1"/>
            <a:r>
              <a:rPr lang="en-US" dirty="0"/>
              <a:t> Hawthorne Effect</a:t>
            </a:r>
          </a:p>
          <a:p>
            <a:pPr lvl="1"/>
            <a:endParaRPr lang="en-US" sz="1000" dirty="0"/>
          </a:p>
          <a:p>
            <a:pPr lvl="1"/>
            <a:endParaRPr sz="1000" dirty="0"/>
          </a:p>
          <a:p>
            <a:r>
              <a:rPr lang="en-US" dirty="0"/>
              <a:t>Falls are rare events </a:t>
            </a:r>
          </a:p>
          <a:p>
            <a:pPr lvl="1"/>
            <a:r>
              <a:rPr lang="en-US" dirty="0"/>
              <a:t>Multi-</a:t>
            </a:r>
            <a:r>
              <a:rPr lang="en-US" dirty="0" err="1"/>
              <a:t>factoral</a:t>
            </a:r>
            <a:endParaRPr lang="en-US" dirty="0"/>
          </a:p>
          <a:p>
            <a:pPr lvl="1"/>
            <a:r>
              <a:rPr lang="en-US" dirty="0"/>
              <a:t>This project more directly supports improved risk identification than causal reduction in falls.</a:t>
            </a:r>
          </a:p>
          <a:p>
            <a:pPr lvl="1"/>
            <a:r>
              <a:rPr lang="en-US" dirty="0"/>
              <a:t>Rate changes require longer observation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A5E93-C525-3AB9-F4D7-DB4A699C1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29766-12A9-56F1-05CB-6E6D72108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020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Implications / Sustainability / Recommendations</a:t>
            </a:r>
            <a:endParaRPr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F08B85B-2ABF-C061-638C-03DF1ECAB4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746693"/>
            <a:ext cx="8229600" cy="432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Maintain </a:t>
            </a:r>
            <a:r>
              <a:rPr lang="en-US" sz="2400" b="1" dirty="0"/>
              <a:t>Training </a:t>
            </a:r>
            <a:r>
              <a:rPr lang="en-US" sz="2400" dirty="0"/>
              <a:t>and education for new staff</a:t>
            </a:r>
          </a:p>
          <a:p>
            <a:endParaRPr lang="fr-FR" sz="1000" dirty="0"/>
          </a:p>
          <a:p>
            <a:r>
              <a:rPr lang="en-US" sz="2400" dirty="0"/>
              <a:t>Continue </a:t>
            </a:r>
            <a:r>
              <a:rPr lang="en-US" sz="2400" b="1" dirty="0"/>
              <a:t>audit monitoring</a:t>
            </a:r>
            <a:r>
              <a:rPr lang="en-US" sz="2400" dirty="0"/>
              <a:t> with feedback to sustain fidelity</a:t>
            </a:r>
          </a:p>
          <a:p>
            <a:endParaRPr lang="en-US" sz="1000" dirty="0"/>
          </a:p>
          <a:p>
            <a:r>
              <a:rPr lang="en-US" sz="2400" b="1" dirty="0"/>
              <a:t>Embed MEDFRAT </a:t>
            </a:r>
            <a:r>
              <a:rPr lang="en-US" sz="2400" dirty="0"/>
              <a:t>fields into standard flowsheets/triage documentation to improve speed, adoption, &amp; reviewability</a:t>
            </a:r>
          </a:p>
          <a:p>
            <a:endParaRPr lang="en-US" sz="1000" dirty="0"/>
          </a:p>
          <a:p>
            <a:r>
              <a:rPr lang="en-US" sz="2400" b="1" dirty="0"/>
              <a:t>Recommendation: </a:t>
            </a:r>
          </a:p>
          <a:p>
            <a:pPr lvl="1"/>
            <a:r>
              <a:rPr lang="en-US" sz="2000" dirty="0"/>
              <a:t>Extend surveillance over a longer post-implementation period to evaluate whether improved identification translates into sustained fall reduction.</a:t>
            </a:r>
            <a:endParaRPr lang="en-US" sz="2000" i="1" dirty="0"/>
          </a:p>
          <a:p>
            <a:endParaRPr lang="en-US" sz="24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06963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FA6DB-7209-D4D3-6DEA-F7366C10B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761D6-9CF7-17A0-CD47-03AB42F18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8A0E2CD-7B05-5ED3-D82C-65421DF5DA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559637"/>
            <a:ext cx="8229600" cy="329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00" dirty="0"/>
          </a:p>
          <a:p>
            <a:pPr marL="0" indent="0">
              <a:buNone/>
            </a:pPr>
            <a:r>
              <a:rPr lang="en-US" dirty="0"/>
              <a:t>The takeaway is that </a:t>
            </a:r>
            <a:r>
              <a:rPr lang="en-US" b="1" dirty="0"/>
              <a:t>MEDFRAT</a:t>
            </a:r>
            <a:r>
              <a:rPr lang="en-US" dirty="0"/>
              <a:t> </a:t>
            </a:r>
            <a:r>
              <a:rPr lang="en-US" b="1" dirty="0"/>
              <a:t>identified</a:t>
            </a:r>
            <a:r>
              <a:rPr lang="en-US" dirty="0"/>
              <a:t> substantially more ED patients </a:t>
            </a:r>
            <a:r>
              <a:rPr lang="en-US" b="1" dirty="0"/>
              <a:t>at risk for falls than the Schmid</a:t>
            </a:r>
            <a:r>
              <a:rPr lang="en-US" dirty="0"/>
              <a:t> tool, especially during transient high-risk states, supporting the use of an ED-specific screening approach to </a:t>
            </a:r>
            <a:r>
              <a:rPr lang="en-US" b="1" dirty="0"/>
              <a:t>improve early recognition</a:t>
            </a:r>
            <a:r>
              <a:rPr lang="en-US" dirty="0"/>
              <a:t> and targeted prevention</a:t>
            </a:r>
          </a:p>
        </p:txBody>
      </p:sp>
    </p:spTree>
    <p:extLst>
      <p:ext uri="{BB962C8B-B14F-4D97-AF65-F5344CB8AC3E}">
        <p14:creationId xmlns:p14="http://schemas.microsoft.com/office/powerpoint/2010/main" val="380268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60E00-8945-51C2-D856-39D52B4D3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1B1E8-922D-1D67-8F98-9CC528C4C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References</a:t>
            </a:r>
            <a:endParaRPr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5C39FEE-E7A6-3072-7483-908E450353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143000"/>
            <a:ext cx="82296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61963" indent="-461963">
              <a:buNone/>
            </a:pPr>
            <a:r>
              <a:rPr lang="en-US" sz="1200" dirty="0"/>
              <a:t>Bouldin, E. L. D., Andresen, E. M., Dunton, N. E., Simon, M., Waters, T. M., Liu, M., Daniels, M. J., Mion, L. C., &amp; Shorr, R. I. (2013). Falls among adult patients hospitalized in the United States: Prevalence and trends. </a:t>
            </a:r>
            <a:r>
              <a:rPr lang="en-US" sz="1200" i="1" dirty="0"/>
              <a:t>Journal of Patient Safety, 9</a:t>
            </a:r>
            <a:r>
              <a:rPr lang="en-US" sz="1200" dirty="0"/>
              <a:t>(1), 13-17. https://doi.org/10.1097/PTS.0b013e3182699b64</a:t>
            </a:r>
          </a:p>
          <a:p>
            <a:pPr marL="461963" indent="-461963">
              <a:buNone/>
            </a:pPr>
            <a:r>
              <a:rPr lang="en-US" sz="1200" dirty="0"/>
              <a:t>Brown, C. A. (2017). </a:t>
            </a:r>
            <a:r>
              <a:rPr lang="en-US" sz="1200" i="1" dirty="0"/>
              <a:t>Evaluation of current emergency department fall risk assessment tools: Is an emergency department specific fall risk assessment tool needed?</a:t>
            </a:r>
            <a:r>
              <a:rPr lang="en-US" sz="1200" dirty="0"/>
              <a:t> [Master’s thesis, St. John Fisher University]. </a:t>
            </a:r>
          </a:p>
          <a:p>
            <a:pPr marL="461963" indent="-461963">
              <a:buNone/>
            </a:pPr>
            <a:r>
              <a:rPr lang="en-US" sz="1200" dirty="0"/>
              <a:t>Centers for Disease Control and Prevention. (n.d.). </a:t>
            </a:r>
            <a:r>
              <a:rPr lang="en-US" sz="1200" i="1" dirty="0"/>
              <a:t>Accidents or unintentional injuries</a:t>
            </a:r>
            <a:r>
              <a:rPr lang="en-US" sz="1200" dirty="0"/>
              <a:t>. National Center for Health Statistics, </a:t>
            </a:r>
            <a:r>
              <a:rPr lang="en-US" sz="1200" dirty="0" err="1"/>
              <a:t>FastStats</a:t>
            </a:r>
            <a:r>
              <a:rPr lang="en-US" sz="1200" dirty="0"/>
              <a:t>. https://www.cdc.gov/nchs/fastats/accidental-injury.htm</a:t>
            </a:r>
          </a:p>
          <a:p>
            <a:pPr marL="461963" indent="-461963">
              <a:buNone/>
            </a:pPr>
            <a:r>
              <a:rPr lang="en-US" sz="1200" dirty="0"/>
              <a:t>Dykes, P. C., Curtin-Bowen, M., Lipsitz, S. R., Yuan, C., Benoit, A., Chang, F., Czyzewski, K., Fitzpatrick, J. J., Mahoney, M., Pan, B., Shill, H., Bates, D. W., &amp; Adelman, J. S. (2023). Cost of inpatient falls and cost-benefit analysis of implementation of an evidence-based fall prevention program. </a:t>
            </a:r>
            <a:r>
              <a:rPr lang="en-US" sz="1200" i="1" dirty="0"/>
              <a:t>JAMA Health Forum, 4</a:t>
            </a:r>
            <a:r>
              <a:rPr lang="en-US" sz="1200" dirty="0"/>
              <a:t>(1), e225125. https://doi.org/10.1001/jamahealthforum.2022.5125</a:t>
            </a:r>
          </a:p>
          <a:p>
            <a:pPr marL="461963" indent="-461963">
              <a:buNone/>
            </a:pPr>
            <a:r>
              <a:rPr lang="en-US" sz="1200" dirty="0"/>
              <a:t>Flarity, K., Pate, T., &amp; Finch, H. (2013). Development and implementation of the Memorial Emergency Department Fall Risk Assessment Tool. </a:t>
            </a:r>
            <a:r>
              <a:rPr lang="en-US" sz="1200" i="1" dirty="0"/>
              <a:t>Advanced Emergency Nursing Journal, 35</a:t>
            </a:r>
            <a:r>
              <a:rPr lang="en-US" sz="1200" dirty="0"/>
              <a:t>(1), 57-66. </a:t>
            </a:r>
          </a:p>
          <a:p>
            <a:pPr marL="461963" indent="-461963">
              <a:buNone/>
            </a:pPr>
            <a:r>
              <a:rPr lang="en-US" sz="1200" dirty="0"/>
              <a:t>Lippitt, R., Watson, J., &amp; Westley, B. (1958). </a:t>
            </a:r>
            <a:r>
              <a:rPr lang="en-US" sz="1200" i="1" dirty="0"/>
              <a:t>The dynamics of planned change: A comparative study of principles and techniques</a:t>
            </a:r>
            <a:r>
              <a:rPr lang="en-US" sz="1200" dirty="0"/>
              <a:t>. Harcourt, Brace. </a:t>
            </a:r>
          </a:p>
          <a:p>
            <a:pPr marL="461963" indent="-461963">
              <a:buNone/>
            </a:pPr>
            <a:r>
              <a:rPr lang="en-US" sz="1200" dirty="0"/>
              <a:t>McCarty, C. A., Harry, M. L., Woehrle, T. A., &amp; Kitch, L. A. (2020). Screening and falls in community hospital emergency rooms in the 12 months following implementation of MEDFRAT. </a:t>
            </a:r>
            <a:r>
              <a:rPr lang="en-US" sz="1200" i="1" dirty="0"/>
              <a:t>The American Journal of Emergency Medicine, 38</a:t>
            </a:r>
            <a:r>
              <a:rPr lang="en-US" sz="1200" dirty="0"/>
              <a:t>(8), 1686-1687. </a:t>
            </a:r>
          </a:p>
          <a:p>
            <a:pPr marL="461963" indent="-461963">
              <a:buNone/>
            </a:pPr>
            <a:r>
              <a:rPr lang="en-US" sz="1200" dirty="0"/>
              <a:t>McCarty, C. A., Woehrle, T. A., Waring, S. C., Taran, A. M., &amp; Kitch, L. A. (2018). Implementation of the MEDFRAT to promote quality care and decrease falls in community hospital emergency rooms. </a:t>
            </a:r>
            <a:r>
              <a:rPr lang="en-US" sz="1200" i="1" dirty="0"/>
              <a:t>Journal of Emergency Nursing, 44</a:t>
            </a:r>
            <a:r>
              <a:rPr lang="en-US" sz="1200" dirty="0"/>
              <a:t>(3), 280-284. </a:t>
            </a:r>
          </a:p>
          <a:p>
            <a:pPr marL="461963" indent="-461963">
              <a:buNone/>
            </a:pPr>
            <a:r>
              <a:rPr lang="en-US" sz="1200" dirty="0"/>
              <a:t>McNemar, Q. (1947). Note on the sampling error of the difference between correlated proportions or percentages. </a:t>
            </a:r>
            <a:r>
              <a:rPr lang="en-US" sz="1200" i="1" dirty="0"/>
              <a:t>Psychometrika, 12</a:t>
            </a:r>
            <a:r>
              <a:rPr lang="en-US" sz="1200" dirty="0"/>
              <a:t>(2), 153-157. </a:t>
            </a:r>
          </a:p>
          <a:p>
            <a:pPr marL="461963" indent="-461963">
              <a:buNone/>
            </a:pPr>
            <a:r>
              <a:rPr lang="en-US" sz="1200" dirty="0"/>
              <a:t>Scott, R. A., Oman, K. S., Flarity, K., &amp; Comer, J. L. (2018). Above, beyond, and over the side rails: Evaluating the new Memorial Emergency Department fall-risk-assessment tool. </a:t>
            </a:r>
            <a:r>
              <a:rPr lang="en-US" sz="1200" i="1" dirty="0"/>
              <a:t>Journal of Emergency Nursing, 44</a:t>
            </a:r>
            <a:r>
              <a:rPr lang="en-US" sz="1200" dirty="0"/>
              <a:t>(5), 483-490. </a:t>
            </a:r>
          </a:p>
          <a:p>
            <a:pPr marL="461963" indent="-461963">
              <a:buNone/>
            </a:pPr>
            <a:r>
              <a:rPr lang="en-US" sz="1200" dirty="0"/>
              <a:t>Terrell, K. M., Weaver, C. S., Giles, B. K., &amp; Ross, M. J. (2009). ED patient falls and resulting injuries. </a:t>
            </a:r>
            <a:r>
              <a:rPr lang="en-US" sz="1200" i="1" dirty="0"/>
              <a:t>Journal of Emergency Nursing, 35</a:t>
            </a:r>
            <a:r>
              <a:rPr lang="en-US" sz="1200" dirty="0"/>
              <a:t>(2), 89-92.</a:t>
            </a:r>
          </a:p>
        </p:txBody>
      </p:sp>
    </p:spTree>
    <p:extLst>
      <p:ext uri="{BB962C8B-B14F-4D97-AF65-F5344CB8AC3E}">
        <p14:creationId xmlns:p14="http://schemas.microsoft.com/office/powerpoint/2010/main" val="1219511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This QI project supports patient safety by improving the identification of emergency department patients at risk for falls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dirty="0"/>
              <a:t>Questions &amp; Discussion</a:t>
            </a:r>
          </a:p>
        </p:txBody>
      </p:sp>
      <p:pic>
        <p:nvPicPr>
          <p:cNvPr id="7" name="Picture 6" descr="A black silhouette of a person with hands on their hips&#10;&#10;AI-generated content may be incorrect.">
            <a:extLst>
              <a:ext uri="{FF2B5EF4-FFF2-40B4-BE49-F238E27FC236}">
                <a16:creationId xmlns:a16="http://schemas.microsoft.com/office/drawing/2014/main" id="{25AF7434-3D3C-D773-183B-F84043056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953" y="3718305"/>
            <a:ext cx="2180230" cy="21802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3"/>
            <a:ext cx="8229600" cy="1143000"/>
          </a:xfrm>
        </p:spPr>
        <p:txBody>
          <a:bodyPr/>
          <a:lstStyle/>
          <a:p>
            <a:r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My Family, Alison, Ella, &amp; Seth</a:t>
            </a:r>
          </a:p>
          <a:p>
            <a:r>
              <a:rPr lang="en-US" dirty="0"/>
              <a:t>Dr. Harkirat Bal </a:t>
            </a:r>
            <a:r>
              <a:rPr dirty="0"/>
              <a:t>– Project Chair</a:t>
            </a:r>
          </a:p>
          <a:p>
            <a:r>
              <a:rPr dirty="0"/>
              <a:t>Dr. Nisha Nair – </a:t>
            </a:r>
            <a:r>
              <a:rPr lang="en-US" dirty="0"/>
              <a:t>DNP Program Advisor  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Carrie</a:t>
            </a:r>
            <a:r>
              <a:rPr dirty="0"/>
              <a:t> Carson – ED Assistant Director</a:t>
            </a:r>
            <a:endParaRPr dirty="0">
              <a:ea typeface="Calibri"/>
              <a:cs typeface="Calibri"/>
            </a:endParaRPr>
          </a:p>
          <a:p>
            <a:r>
              <a:rPr lang="en-US" dirty="0"/>
              <a:t>Lisa Ortiz – Cohort / Peer / Friend</a:t>
            </a:r>
          </a:p>
          <a:p>
            <a:r>
              <a:rPr lang="en-US" dirty="0">
                <a:ea typeface="Calibri"/>
                <a:cs typeface="Calibri"/>
              </a:rPr>
              <a:t>Support: Jay Ramos, Christy Peterson, Tracey Hanson, &amp; Melissa Stroud</a:t>
            </a:r>
            <a:endParaRPr dirty="0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F4B81-9BF5-E19D-8F0A-B2151D0A9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988"/>
            <a:ext cx="8229600" cy="1143000"/>
          </a:xfrm>
        </p:spPr>
        <p:txBody>
          <a:bodyPr/>
          <a:lstStyle/>
          <a:p>
            <a:r>
              <a:rPr lang="en-US"/>
              <a:t>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22282-D18F-B4B5-161F-520D1F469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3358"/>
            <a:ext cx="8229600" cy="309792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 significant practice gap </a:t>
            </a:r>
            <a:r>
              <a:rPr lang="en-US" dirty="0"/>
              <a:t>exists in the emergency department when </a:t>
            </a:r>
            <a:r>
              <a:rPr lang="en-US" b="1" dirty="0"/>
              <a:t>fall-risk screening fails to detect </a:t>
            </a:r>
            <a:r>
              <a:rPr lang="en-US" dirty="0"/>
              <a:t>transient states of impairment, such as intoxication, postictal state, sedation, and acute confusion, </a:t>
            </a:r>
            <a:r>
              <a:rPr lang="en-US" b="1" dirty="0"/>
              <a:t>limiting timely identification and targeted prevention</a:t>
            </a:r>
            <a:r>
              <a:rPr lang="en-US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9E1396-1FFA-AF24-76FE-A1B89B85A717}"/>
              </a:ext>
            </a:extLst>
          </p:cNvPr>
          <p:cNvSpPr txBox="1"/>
          <p:nvPr/>
        </p:nvSpPr>
        <p:spPr>
          <a:xfrm>
            <a:off x="5870028" y="4861088"/>
            <a:ext cx="2816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~$35,365 direct cost per Fall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3B5093-E3AB-D13B-5438-B22C5B0F99C3}"/>
              </a:ext>
            </a:extLst>
          </p:cNvPr>
          <p:cNvSpPr txBox="1"/>
          <p:nvPr/>
        </p:nvSpPr>
        <p:spPr>
          <a:xfrm>
            <a:off x="2509343" y="5444464"/>
            <a:ext cx="412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47,026 Deaths in 2023 related to Falls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A43D65-07F9-FD44-4069-A5810DB9AE37}"/>
              </a:ext>
            </a:extLst>
          </p:cNvPr>
          <p:cNvSpPr txBox="1"/>
          <p:nvPr/>
        </p:nvSpPr>
        <p:spPr>
          <a:xfrm>
            <a:off x="572816" y="4861088"/>
            <a:ext cx="2701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↑ LOS by ~6 to 12 Days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769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dirty="0"/>
              <a:t>Project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818"/>
            <a:ext cx="8686800" cy="4400593"/>
          </a:xfrm>
        </p:spPr>
        <p:txBody>
          <a:bodyPr>
            <a:normAutofit fontScale="85000" lnSpcReduction="20000"/>
          </a:bodyPr>
          <a:lstStyle/>
          <a:p>
            <a:pPr marL="274320">
              <a:spcBef>
                <a:spcPts val="24"/>
              </a:spcBef>
            </a:pPr>
            <a:r>
              <a:rPr lang="en-US" sz="3500" b="1" dirty="0"/>
              <a:t>Fall </a:t>
            </a:r>
            <a:r>
              <a:rPr lang="en-US" sz="3500" dirty="0"/>
              <a:t>Definition</a:t>
            </a:r>
          </a:p>
          <a:p>
            <a:pPr marL="674370" lvl="1">
              <a:spcBef>
                <a:spcPts val="24"/>
              </a:spcBef>
            </a:pPr>
            <a:r>
              <a:rPr lang="en-US" dirty="0"/>
              <a:t>An unplanned descent to the floor, ground, or a lower level </a:t>
            </a:r>
          </a:p>
          <a:p>
            <a:pPr marL="388620" lvl="1" indent="0">
              <a:spcBef>
                <a:spcPts val="24"/>
              </a:spcBef>
              <a:buNone/>
            </a:pPr>
            <a:endParaRPr lang="en-US" sz="3500" dirty="0"/>
          </a:p>
          <a:p>
            <a:r>
              <a:rPr lang="en-US" sz="3500" dirty="0"/>
              <a:t>Implement </a:t>
            </a:r>
            <a:r>
              <a:rPr lang="en-US" sz="3500" b="1" dirty="0"/>
              <a:t>MEDFRAT </a:t>
            </a:r>
          </a:p>
          <a:p>
            <a:pPr lvl="1"/>
            <a:r>
              <a:rPr lang="en-US" sz="3000" dirty="0"/>
              <a:t>Memorial Emergency Department Fall Risk Assessment Tool </a:t>
            </a:r>
          </a:p>
          <a:p>
            <a:pPr lvl="1"/>
            <a:r>
              <a:rPr lang="en-US" sz="3000" dirty="0"/>
              <a:t>ED-specific fall-risk screening tool</a:t>
            </a:r>
          </a:p>
          <a:p>
            <a:pPr marL="457200" lvl="1" indent="0">
              <a:buNone/>
            </a:pPr>
            <a:endParaRPr lang="en-US" sz="3000" dirty="0"/>
          </a:p>
          <a:p>
            <a:pPr marL="457200" lvl="1" indent="0">
              <a:buNone/>
            </a:pPr>
            <a:endParaRPr sz="1100" dirty="0"/>
          </a:p>
          <a:p>
            <a:r>
              <a:rPr lang="en-US" sz="3500" dirty="0"/>
              <a:t>Compare </a:t>
            </a:r>
            <a:r>
              <a:rPr lang="en-US" sz="3500" b="1" dirty="0"/>
              <a:t>MEDFRAT vs Current Screening</a:t>
            </a:r>
          </a:p>
          <a:p>
            <a:pPr lvl="1"/>
            <a:r>
              <a:rPr lang="en-US" sz="3000" dirty="0"/>
              <a:t>Identification of transient high-risk states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0DAC2-BAA8-70B5-DE38-7D409B3D9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52E42-8042-36EF-E222-BAD4DC1C0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Theoretical Framework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55506-EF7E-08C8-EFFF-17F40BEE0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2257"/>
            <a:ext cx="8686800" cy="54757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>
                <a:ea typeface="+mn-lt"/>
                <a:cs typeface="+mn-lt"/>
              </a:rPr>
              <a:t>Lippitt’s Change Theory</a:t>
            </a:r>
          </a:p>
          <a:p>
            <a:pPr marL="0" indent="0">
              <a:buNone/>
            </a:pPr>
            <a:endParaRPr lang="en-US" altLang="en-US" sz="1000" dirty="0"/>
          </a:p>
          <a:p>
            <a:r>
              <a:rPr lang="en-US" altLang="en-US" sz="2800" b="1" dirty="0"/>
              <a:t>Diagnosis / Gap</a:t>
            </a:r>
            <a:r>
              <a:rPr lang="en-US" altLang="en-US" sz="2800" dirty="0"/>
              <a:t>: </a:t>
            </a:r>
          </a:p>
          <a:p>
            <a:pPr lvl="1"/>
            <a:r>
              <a:rPr lang="en-US" sz="2400" dirty="0"/>
              <a:t>Transient ED fall risk not fully captured by Schmid</a:t>
            </a:r>
          </a:p>
          <a:p>
            <a:pPr marL="457200" lvl="1" indent="0">
              <a:buNone/>
            </a:pPr>
            <a:endParaRPr lang="en-US" altLang="en-US" sz="1000" dirty="0"/>
          </a:p>
          <a:p>
            <a:r>
              <a:rPr lang="en-US" altLang="en-US" sz="2800" dirty="0"/>
              <a:t>Readiness and Ability: </a:t>
            </a:r>
          </a:p>
          <a:p>
            <a:pPr lvl="1"/>
            <a:r>
              <a:rPr lang="en-US" altLang="en-US" sz="2400" dirty="0"/>
              <a:t>Staff education and workflow preparation</a:t>
            </a:r>
          </a:p>
          <a:p>
            <a:pPr marL="457200" lvl="1" indent="0">
              <a:buNone/>
            </a:pPr>
            <a:endParaRPr lang="en-US" sz="1000" b="1" dirty="0"/>
          </a:p>
          <a:p>
            <a:r>
              <a:rPr lang="en-US" altLang="en-US" sz="2800" dirty="0"/>
              <a:t>Implementation: </a:t>
            </a:r>
          </a:p>
          <a:p>
            <a:pPr lvl="1"/>
            <a:r>
              <a:rPr lang="en-US" altLang="en-US" sz="2400" dirty="0"/>
              <a:t>SmartPhrase deployment, go-live, and audit feedback</a:t>
            </a:r>
          </a:p>
          <a:p>
            <a:pPr marL="457200" lvl="1" indent="0">
              <a:buNone/>
            </a:pPr>
            <a:endParaRPr lang="en-US" altLang="en-US" sz="1000" dirty="0"/>
          </a:p>
          <a:p>
            <a:r>
              <a:rPr lang="en-US" altLang="en-US" sz="2800" dirty="0"/>
              <a:t>Transfer of Ownership: </a:t>
            </a:r>
          </a:p>
          <a:p>
            <a:pPr lvl="1"/>
            <a:r>
              <a:rPr lang="en-US" altLang="en-US" sz="2400" dirty="0"/>
              <a:t>Onboarding, audit feedback, and operational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1120762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BC4B0-5117-3924-C8A0-D24218E8F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04A43-D4DF-83A1-347F-761D6E4FA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Literature</a:t>
            </a:r>
            <a:endParaRPr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CB5A4CF-CEE5-39F1-93F6-37BD1153EC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417638"/>
            <a:ext cx="8229600" cy="4450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2400" b="1" dirty="0">
                <a:latin typeface="Arial" panose="020B0604020202020204" pitchFamily="34" charset="0"/>
              </a:rPr>
              <a:t>Terrell et al. (2009):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</a:rPr>
              <a:t>ED falls linked to dynamic cognitive states</a:t>
            </a:r>
          </a:p>
          <a:p>
            <a:r>
              <a:rPr lang="en-US" altLang="en-US" sz="2400" b="1" u="sng" dirty="0">
                <a:latin typeface="Arial" panose="020B0604020202020204" pitchFamily="34" charset="0"/>
              </a:rPr>
              <a:t>Flarity et al. (2013)</a:t>
            </a:r>
            <a:r>
              <a:rPr lang="en-US" altLang="en-US" sz="2400" dirty="0">
                <a:latin typeface="Arial" panose="020B0604020202020204" pitchFamily="34" charset="0"/>
              </a:rPr>
              <a:t>   </a:t>
            </a:r>
            <a:r>
              <a:rPr lang="en-US" sz="2400" dirty="0"/>
              <a:t>Gold Standard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</a:rPr>
              <a:t>MEDFRAT was developed and validated for ED use</a:t>
            </a:r>
          </a:p>
          <a:p>
            <a:r>
              <a:rPr lang="en-US" altLang="en-US" sz="2400" b="1" dirty="0">
                <a:latin typeface="Arial" panose="020B0604020202020204" pitchFamily="34" charset="0"/>
              </a:rPr>
              <a:t>Brown (2017):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</a:rPr>
              <a:t>Inpatient tools do not fit ED realities</a:t>
            </a:r>
          </a:p>
          <a:p>
            <a:r>
              <a:rPr lang="en-US" altLang="en-US" sz="2400" b="1" dirty="0">
                <a:latin typeface="Arial" panose="020B0604020202020204" pitchFamily="34" charset="0"/>
              </a:rPr>
              <a:t>McCarty et al. (2018) </a:t>
            </a:r>
            <a:r>
              <a:rPr lang="en-US" altLang="en-US" sz="2400" u="sng" dirty="0">
                <a:latin typeface="Arial" panose="020B0604020202020204" pitchFamily="34" charset="0"/>
              </a:rPr>
              <a:t>and</a:t>
            </a:r>
            <a:r>
              <a:rPr lang="en-US" altLang="en-US" sz="2400" b="1" dirty="0">
                <a:latin typeface="Arial" panose="020B0604020202020204" pitchFamily="34" charset="0"/>
              </a:rPr>
              <a:t> Scott et al. (2018):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</a:rPr>
              <a:t>MEDFRAT implementation feasible in ED workflow</a:t>
            </a:r>
          </a:p>
          <a:p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Kitch &amp; McCarty (2020):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 lvl="1"/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Adoption alone may not reduce falls; fidelity matters</a:t>
            </a:r>
          </a:p>
        </p:txBody>
      </p:sp>
    </p:spTree>
    <p:extLst>
      <p:ext uri="{BB962C8B-B14F-4D97-AF65-F5344CB8AC3E}">
        <p14:creationId xmlns:p14="http://schemas.microsoft.com/office/powerpoint/2010/main" val="3069026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Methods – Design &amp; Setting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QI implementation with paired comparison</a:t>
            </a:r>
          </a:p>
          <a:p>
            <a:pPr lvl="1"/>
            <a:r>
              <a:rPr lang="en-US" dirty="0"/>
              <a:t>(</a:t>
            </a:r>
            <a:r>
              <a:rPr lang="en-US" b="1" dirty="0"/>
              <a:t>MEDFRAT vs Schmid</a:t>
            </a:r>
            <a:r>
              <a:rPr lang="en-US" dirty="0"/>
              <a:t>)</a:t>
            </a:r>
          </a:p>
          <a:p>
            <a:r>
              <a:rPr lang="en-US" dirty="0"/>
              <a:t>Adult ED population (≥18 years), </a:t>
            </a:r>
          </a:p>
          <a:p>
            <a:pPr lvl="1"/>
            <a:r>
              <a:rPr lang="en-US" dirty="0"/>
              <a:t>Northern California ED</a:t>
            </a:r>
          </a:p>
          <a:p>
            <a:r>
              <a:rPr lang="en-US" dirty="0"/>
              <a:t>Project Period:	</a:t>
            </a:r>
          </a:p>
          <a:p>
            <a:pPr lvl="1"/>
            <a:r>
              <a:rPr lang="fr-FR" dirty="0"/>
              <a:t>Baseline Jan 1 – Jun 30, 2025</a:t>
            </a:r>
          </a:p>
          <a:p>
            <a:pPr lvl="1"/>
            <a:r>
              <a:rPr lang="fr-FR" dirty="0"/>
              <a:t>Go Live: </a:t>
            </a:r>
            <a:r>
              <a:rPr lang="fr-FR" dirty="0" err="1"/>
              <a:t>Aug</a:t>
            </a:r>
            <a:r>
              <a:rPr lang="fr-FR" dirty="0"/>
              <a:t> 15 – </a:t>
            </a:r>
            <a:r>
              <a:rPr lang="fr-FR" dirty="0" err="1"/>
              <a:t>Dec</a:t>
            </a:r>
            <a:r>
              <a:rPr lang="fr-FR" dirty="0"/>
              <a:t> 15, 2025</a:t>
            </a:r>
            <a:endParaRPr lang="fr-FR" b="1" dirty="0"/>
          </a:p>
          <a:p>
            <a:r>
              <a:rPr lang="en-US" dirty="0"/>
              <a:t>QI approved </a:t>
            </a:r>
          </a:p>
          <a:p>
            <a:pPr lvl="1"/>
            <a:r>
              <a:rPr lang="en-US" dirty="0"/>
              <a:t>N = 1,189 paired encounters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AE590-DF2A-278C-49B6-46C172D8B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E6406-0710-D8B2-E837-E74C96710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Methods – Intervention &amp; Measures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FAE69-DA43-C0C4-93C1-F547E09F6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39725" indent="-339725"/>
            <a:r>
              <a:rPr lang="en-US" b="1" dirty="0"/>
              <a:t>Retrospective Chart Review </a:t>
            </a:r>
            <a:r>
              <a:rPr lang="en-US" dirty="0"/>
              <a:t>from</a:t>
            </a:r>
            <a:r>
              <a:rPr lang="en-US" b="1" dirty="0"/>
              <a:t> Epic </a:t>
            </a:r>
            <a:r>
              <a:rPr lang="en-US" dirty="0"/>
              <a:t>for baseline (historical) and live implementation period </a:t>
            </a:r>
          </a:p>
          <a:p>
            <a:pPr marL="339725" indent="-339725"/>
            <a:r>
              <a:rPr lang="en-US" dirty="0"/>
              <a:t>Built and deployed an </a:t>
            </a:r>
            <a:r>
              <a:rPr lang="en-US" b="1" dirty="0"/>
              <a:t>Epic SmartPhrase</a:t>
            </a:r>
            <a:r>
              <a:rPr lang="en-US" dirty="0"/>
              <a:t> to standardize MEDFRAT documentation </a:t>
            </a:r>
          </a:p>
          <a:p>
            <a:pPr marL="339725" indent="-339725"/>
            <a:r>
              <a:rPr lang="en-US" dirty="0"/>
              <a:t>Staff </a:t>
            </a:r>
            <a:r>
              <a:rPr lang="en-US" b="1" dirty="0"/>
              <a:t>training/education</a:t>
            </a:r>
            <a:r>
              <a:rPr lang="en-US" dirty="0"/>
              <a:t> sessions and workflow integration at go-live </a:t>
            </a:r>
          </a:p>
          <a:p>
            <a:pPr marL="339725" indent="-339725"/>
            <a:r>
              <a:rPr lang="en-US" dirty="0"/>
              <a:t>Paired </a:t>
            </a:r>
            <a:r>
              <a:rPr lang="en-US" b="1" dirty="0"/>
              <a:t>MEDFRAT vs Schmid</a:t>
            </a:r>
            <a:r>
              <a:rPr lang="en-US" dirty="0"/>
              <a:t> screening captured for comparison </a:t>
            </a:r>
          </a:p>
          <a:p>
            <a:pPr marL="739775" lvl="1" indent="-339725"/>
            <a:r>
              <a:rPr lang="en-US" dirty="0"/>
              <a:t>Primary outcome: 	</a:t>
            </a:r>
            <a:r>
              <a:rPr lang="en-US" b="1" dirty="0"/>
              <a:t>High-Risk identification</a:t>
            </a:r>
            <a:endParaRPr lang="en-US" dirty="0"/>
          </a:p>
          <a:p>
            <a:pPr marL="739775" lvl="1" indent="-339725"/>
            <a:r>
              <a:rPr lang="en-US" dirty="0"/>
              <a:t>Secondary outcome: 	</a:t>
            </a:r>
            <a:r>
              <a:rPr lang="en-US" b="1" dirty="0"/>
              <a:t>Falls during study windows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5586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5B989-976C-59C3-8095-203C4011A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A139B-BE05-5C16-4035-854B9159B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Primary Outcome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6E21E-9404-0E79-186D-756362797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9" y="1846098"/>
            <a:ext cx="9131531" cy="375460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en-US" sz="1000" dirty="0">
              <a:latin typeface="+mj-lt"/>
            </a:endParaRPr>
          </a:p>
          <a:p>
            <a:pPr marL="342900" lvl="1"/>
            <a:r>
              <a:rPr lang="en-US" dirty="0">
                <a:latin typeface="+mj-lt"/>
              </a:rPr>
              <a:t>n = </a:t>
            </a:r>
            <a:r>
              <a:rPr lang="en-US" b="1" dirty="0">
                <a:latin typeface="+mj-lt"/>
              </a:rPr>
              <a:t>1,189</a:t>
            </a:r>
            <a:r>
              <a:rPr lang="en-US" dirty="0">
                <a:latin typeface="+mj-lt"/>
              </a:rPr>
              <a:t> paired encounters</a:t>
            </a:r>
          </a:p>
          <a:p>
            <a:pPr marL="514350" lvl="2" indent="-285750"/>
            <a:r>
              <a:rPr lang="en-US" sz="2600" dirty="0">
                <a:latin typeface="+mj-lt"/>
              </a:rPr>
              <a:t>662</a:t>
            </a:r>
            <a:r>
              <a:rPr lang="en-US" sz="2800" dirty="0">
                <a:latin typeface="+mj-lt"/>
              </a:rPr>
              <a:t> (</a:t>
            </a:r>
            <a:r>
              <a:rPr lang="en-US" sz="2800" b="1" dirty="0">
                <a:latin typeface="+mj-lt"/>
              </a:rPr>
              <a:t>55.7%) </a:t>
            </a:r>
            <a:r>
              <a:rPr lang="en-US" sz="2800" dirty="0">
                <a:latin typeface="+mj-lt"/>
              </a:rPr>
              <a:t>vs </a:t>
            </a:r>
            <a:r>
              <a:rPr lang="en-US" sz="2600" dirty="0">
                <a:latin typeface="+mj-lt"/>
              </a:rPr>
              <a:t>339</a:t>
            </a:r>
            <a:r>
              <a:rPr lang="en-US" sz="2800" dirty="0">
                <a:latin typeface="+mj-lt"/>
              </a:rPr>
              <a:t> (</a:t>
            </a:r>
            <a:r>
              <a:rPr lang="en-US" sz="2800" b="1" dirty="0">
                <a:latin typeface="+mj-lt"/>
              </a:rPr>
              <a:t>28.5%)</a:t>
            </a:r>
          </a:p>
          <a:p>
            <a:pPr marL="971550" lvl="3" indent="-285750"/>
            <a:r>
              <a:rPr lang="en-US" altLang="en-US" sz="2600" dirty="0">
                <a:latin typeface="+mj-lt"/>
              </a:rPr>
              <a:t>Difference: </a:t>
            </a:r>
            <a:r>
              <a:rPr lang="en-US" altLang="en-US" sz="2600" b="1" dirty="0">
                <a:latin typeface="+mj-lt"/>
              </a:rPr>
              <a:t>+27.2 %</a:t>
            </a:r>
            <a:r>
              <a:rPr lang="en-US" altLang="en-US" sz="2600" dirty="0">
                <a:latin typeface="+mj-lt"/>
              </a:rPr>
              <a:t> points</a:t>
            </a:r>
          </a:p>
          <a:p>
            <a:pPr marL="685800" lvl="3" indent="0">
              <a:buNone/>
            </a:pPr>
            <a:endParaRPr lang="en-US" altLang="en-US" sz="2800" dirty="0">
              <a:latin typeface="+mj-lt"/>
            </a:endParaRPr>
          </a:p>
          <a:p>
            <a:pPr marL="685800" lvl="3" indent="0">
              <a:buNone/>
            </a:pPr>
            <a:endParaRPr lang="en-US" altLang="en-US" sz="2800" dirty="0">
              <a:latin typeface="+mj-lt"/>
            </a:endParaRPr>
          </a:p>
          <a:p>
            <a:pPr marL="514350" lvl="2" indent="-285750"/>
            <a:r>
              <a:rPr lang="en-US" sz="2800" dirty="0">
                <a:latin typeface="+mj-lt"/>
              </a:rPr>
              <a:t>Discordant pairs: </a:t>
            </a:r>
          </a:p>
          <a:p>
            <a:pPr marL="971550" lvl="3" indent="-285750"/>
            <a:r>
              <a:rPr lang="en-US" altLang="en-US" sz="2200" dirty="0">
                <a:latin typeface="+mj-lt"/>
              </a:rPr>
              <a:t>348</a:t>
            </a:r>
            <a:r>
              <a:rPr lang="en-US" altLang="en-US" sz="2400" dirty="0">
                <a:latin typeface="+mj-lt"/>
              </a:rPr>
              <a:t> (</a:t>
            </a:r>
            <a:r>
              <a:rPr lang="en-US" altLang="en-US" sz="2400" b="1" dirty="0">
                <a:latin typeface="+mj-lt"/>
              </a:rPr>
              <a:t>29.3%) </a:t>
            </a:r>
            <a:r>
              <a:rPr lang="en-US" altLang="en-US" sz="2400" dirty="0">
                <a:latin typeface="+mj-lt"/>
              </a:rPr>
              <a:t>MEDFRAT-only vs </a:t>
            </a:r>
            <a:r>
              <a:rPr lang="en-US" altLang="en-US" sz="2200" dirty="0">
                <a:latin typeface="+mj-lt"/>
              </a:rPr>
              <a:t>25</a:t>
            </a:r>
            <a:r>
              <a:rPr lang="en-US" altLang="en-US" sz="2400" dirty="0">
                <a:latin typeface="+mj-lt"/>
              </a:rPr>
              <a:t> (</a:t>
            </a:r>
            <a:r>
              <a:rPr lang="en-US" altLang="en-US" sz="2400" b="1" dirty="0">
                <a:latin typeface="+mj-lt"/>
              </a:rPr>
              <a:t>2.1%) </a:t>
            </a:r>
            <a:r>
              <a:rPr lang="en-US" altLang="en-US" sz="2400" dirty="0">
                <a:latin typeface="+mj-lt"/>
              </a:rPr>
              <a:t>Schmid-only</a:t>
            </a:r>
          </a:p>
          <a:p>
            <a:pPr marL="685800" lvl="3" indent="0">
              <a:buNone/>
            </a:pPr>
            <a:endParaRPr lang="en-US" altLang="en-US" dirty="0"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C96D4F-DA5E-BCE3-D5B6-A0878C0DB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475" y="2074880"/>
            <a:ext cx="3093682" cy="27082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36338C-9C25-ACD1-219F-7DF0FF05DFA6}"/>
              </a:ext>
            </a:extLst>
          </p:cNvPr>
          <p:cNvSpPr txBox="1"/>
          <p:nvPr/>
        </p:nvSpPr>
        <p:spPr>
          <a:xfrm>
            <a:off x="0" y="1045879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MEDFRAT Identified </a:t>
            </a:r>
            <a:r>
              <a:rPr lang="en-US" sz="2800" b="1" dirty="0"/>
              <a:t>More</a:t>
            </a:r>
            <a:r>
              <a:rPr lang="en-US" sz="2800" dirty="0"/>
              <a:t> At-Risk Encounters Than Schmid</a:t>
            </a:r>
            <a:endParaRPr lang="en-US" altLang="en-US" sz="28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DDD18C-0974-3321-C3B4-301517E9D4CB}"/>
              </a:ext>
            </a:extLst>
          </p:cNvPr>
          <p:cNvSpPr txBox="1"/>
          <p:nvPr/>
        </p:nvSpPr>
        <p:spPr>
          <a:xfrm>
            <a:off x="7010400" y="6488668"/>
            <a:ext cx="2459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Selling points to Staff</a:t>
            </a:r>
          </a:p>
        </p:txBody>
      </p:sp>
    </p:spTree>
    <p:extLst>
      <p:ext uri="{BB962C8B-B14F-4D97-AF65-F5344CB8AC3E}">
        <p14:creationId xmlns:p14="http://schemas.microsoft.com/office/powerpoint/2010/main" val="875876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</TotalTime>
  <Words>1771</Words>
  <Application>Microsoft Office PowerPoint</Application>
  <PresentationFormat>On-screen Show (4:3)</PresentationFormat>
  <Paragraphs>205</Paragraphs>
  <Slides>18</Slides>
  <Notes>18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Arial</vt:lpstr>
      <vt:lpstr>Calibri</vt:lpstr>
      <vt:lpstr>Office Theme</vt:lpstr>
      <vt:lpstr>PowerPoint Presentation</vt:lpstr>
      <vt:lpstr>Acknowledgements</vt:lpstr>
      <vt:lpstr>Problem Statement</vt:lpstr>
      <vt:lpstr>Project Purpose</vt:lpstr>
      <vt:lpstr>Theoretical Framework</vt:lpstr>
      <vt:lpstr>Review of Literature</vt:lpstr>
      <vt:lpstr>Methods – Design &amp; Setting</vt:lpstr>
      <vt:lpstr>Methods – Intervention &amp; Measures</vt:lpstr>
      <vt:lpstr>Primary Outcome</vt:lpstr>
      <vt:lpstr>Primary Outcome</vt:lpstr>
      <vt:lpstr>PowerPoint Presentation</vt:lpstr>
      <vt:lpstr>PowerPoint Presentation</vt:lpstr>
      <vt:lpstr>Discussion / Outcomes</vt:lpstr>
      <vt:lpstr>Limitations</vt:lpstr>
      <vt:lpstr>Implications / Sustainability / Recommendations</vt:lpstr>
      <vt:lpstr>Conclusions</vt:lpstr>
      <vt:lpstr>References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Malarkey Ii, David B</cp:lastModifiedBy>
  <cp:revision>79</cp:revision>
  <dcterms:created xsi:type="dcterms:W3CDTF">2013-01-27T09:14:16Z</dcterms:created>
  <dcterms:modified xsi:type="dcterms:W3CDTF">2026-04-13T15:08:26Z</dcterms:modified>
  <cp:category/>
</cp:coreProperties>
</file>